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011" r:id="rId3"/>
    <p:sldId id="257" r:id="rId4"/>
    <p:sldId id="2021" r:id="rId5"/>
    <p:sldId id="264" r:id="rId6"/>
    <p:sldId id="2016" r:id="rId7"/>
    <p:sldId id="2023" r:id="rId8"/>
    <p:sldId id="2012" r:id="rId9"/>
    <p:sldId id="272" r:id="rId10"/>
    <p:sldId id="2017" r:id="rId11"/>
    <p:sldId id="2019" r:id="rId12"/>
    <p:sldId id="2020" r:id="rId13"/>
    <p:sldId id="2013" r:id="rId14"/>
    <p:sldId id="2014" r:id="rId15"/>
    <p:sldId id="2018" r:id="rId16"/>
    <p:sldId id="26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лекс ширмер" initials="аш" lastIdx="4" clrIdx="0">
    <p:extLst>
      <p:ext uri="{19B8F6BF-5375-455C-9EA6-DF929625EA0E}">
        <p15:presenceInfo xmlns:p15="http://schemas.microsoft.com/office/powerpoint/2012/main" userId="776a445d5f875d01" providerId="Windows Live"/>
      </p:ext>
    </p:extLst>
  </p:cmAuthor>
  <p:cmAuthor id="2" name="strel" initials="s" lastIdx="1" clrIdx="1">
    <p:extLst>
      <p:ext uri="{19B8F6BF-5375-455C-9EA6-DF929625EA0E}">
        <p15:presenceInfo xmlns:p15="http://schemas.microsoft.com/office/powerpoint/2012/main" userId="str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8" autoAdjust="0"/>
  </p:normalViewPr>
  <p:slideViewPr>
    <p:cSldViewPr snapToGrid="0">
      <p:cViewPr>
        <p:scale>
          <a:sx n="110" d="100"/>
          <a:sy n="110" d="100"/>
        </p:scale>
        <p:origin x="2214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CB69-94C1-44E5-BB2C-EB5469BB174F}" type="datetimeFigureOut">
              <a:rPr lang="ru-RU" smtClean="0"/>
              <a:t>26.06.2025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D89F6-AFD9-4AD1-8F82-5B9C9D3124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87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D89F6-AFD9-4AD1-8F82-5B9C9D31241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855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322EC5-A25A-4B12-B99F-3804BFBFC1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73DA03C-6971-4970-9C79-2A5D0C580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05E5F8-FAF3-4FEA-A5DC-56ABC7FDB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C91C9-1074-4594-8995-41DCDEC32B43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6B5C06-5EAB-4966-97B2-1C144E84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AE2238-EC36-4BDA-9D9B-1B0202DF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672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7A928-047C-4379-8350-6356B8FB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17DF90-38DD-4C31-B8C7-5417370DB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695A2C-8877-48D3-A9E6-BA947CFD4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B10A-6010-46F8-B3A6-74B9CB292C29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7C335-7B37-4EF0-8648-42093D42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05E39B-8716-4561-8523-3CCA3669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432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A34ADF9-9933-4A6F-8E1F-1F1C5FA216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8119CDF-1EDE-4864-A927-405304CB6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7AF90C-1FFE-4E60-AD13-0868304D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CD40-C59B-4D6A-BD91-76C5EB95B76F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1D33366-40DB-46AB-8214-DE2EEFC84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52A68E-DE65-4CEF-9590-12567828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18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EA4A62-16E0-4497-8143-37D63F0D3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F78300-DF39-4FB3-993B-E21D07ABC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10FB8C-85BA-4779-A3FF-C3D204C8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A196-EF80-420C-8C24-7D2E5771D07D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1476FA-FAD8-4AC6-8B25-7DB23461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284961-B2D0-4074-BBDB-E28241C6A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9499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9A15D-9782-4B60-8844-7119016D1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02B7486-CA3E-425D-BF65-173161B88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92198-B5EA-4E9D-934A-4715C9C3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A273-48AB-4684-A8E2-89191DBC9F5E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5CEECC-ADC5-4AF9-8182-4C6BB89F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203323-1A22-41EA-8FA5-E7DAC1BB6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07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F3307-463F-46F1-8CEE-6AD468F0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EA7AD6-1932-47C5-A1E4-A319A33D9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5B2F7E-4A01-4182-A814-4284D782C8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FC32A9-0B13-476E-9094-90636CCEB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22A31-CBEA-4B2D-9EA5-EAA82306C7FE}" type="datetime1">
              <a:rPr lang="ru-RU" smtClean="0"/>
              <a:t>27.06.2025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3DA06B7-F334-4B8C-A3FA-9A81FF39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B535A6-C4B9-4F11-9D7A-6BC70428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3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C7DB3-9C72-46A3-9888-3D14BB62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F3D8F0-A52B-434F-862D-03E423D68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19B1E0-6F68-4DED-9868-37265E89B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3BBB52C-39EE-4C74-AF01-1E77875B32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233F3F-43B2-4BAA-8BD9-264F4202E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CBC056F-15D9-4EE0-8F98-6A0750C22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75EB-3131-4D0D-8C02-FF4E5E91D938}" type="datetime1">
              <a:rPr lang="ru-RU" smtClean="0"/>
              <a:t>27.06.2025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069F2D1-D115-4DAF-A900-17DBC849A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95B88A-3984-46E8-9CF1-93BC75AA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275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55FC9-10AB-4F9D-AC50-0328FF03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7F707C-2393-485F-A007-117B68973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6598-B212-4988-84D3-D0D14B9B80BB}" type="datetime1">
              <a:rPr lang="ru-RU" smtClean="0"/>
              <a:t>27.06.2025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6AC039-B433-47F6-8C26-451FFA3D3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2FD3BC9-1EC0-4024-A966-DFBA2191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771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73A6902-EE91-4750-9385-17AE002DA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85CD0-9D83-4A0A-8323-84172C21FDE2}" type="datetime1">
              <a:rPr lang="ru-RU" smtClean="0"/>
              <a:t>27.06.2025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C77B6D1-0536-4640-978D-3AF274E63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43A7B2D-1A2B-4AAC-A31B-FB8EF3F1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5717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AA653-D83E-423F-AB82-B90998A2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8BB698-A1D1-4B24-AA57-8033A80DF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0E5005-B50E-430F-928F-81FF80D02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4CE814-D454-4E89-975E-5BF0E76DF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E6E0F-68BB-47DB-8DE3-0ECC905F749D}" type="datetime1">
              <a:rPr lang="ru-RU" smtClean="0"/>
              <a:t>27.06.2025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0994C-3FEF-4F65-AC47-47D4FBE91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87AAEE-4400-4D68-BA9E-7E4BA96A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48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62DB2-35ED-40AE-816E-DFFF25D1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E58B0A-2CF8-4D50-AA13-147B529A65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F905DAC-A999-4505-8C9C-6229F7BBBD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2C9657-B249-4EFF-B7F7-035C3BC3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E7DBB-342D-43D1-A439-03C0E520D75E}" type="datetime1">
              <a:rPr lang="ru-RU" smtClean="0"/>
              <a:t>27.06.2025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4B0193-685C-4DC3-9278-836055AD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E12784C-1B18-4078-89C6-CF12FFE6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95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B1CBA-DA34-4EF3-B3D9-E44FA49D8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F0DD7A-D883-4FB2-9AB2-644330735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AE0D6-B04B-4F32-97E2-0B3788933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AD6C-2029-43AF-B08C-894004BEBE56}" type="datetime1">
              <a:rPr lang="ru-RU" smtClean="0"/>
              <a:t>27.06.2025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8ECE2-9219-4839-A78A-20D2ECB8B5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132138-62F4-4867-8109-36BDCCB3B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57E9A-1E46-451E-A99F-F7CC19522C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29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hap.readthedocs.io/en/latest/api.html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672" y="287591"/>
            <a:ext cx="9144000" cy="811535"/>
          </a:xfrm>
        </p:spPr>
        <p:txBody>
          <a:bodyPr>
            <a:normAutofit/>
          </a:bodyPr>
          <a:lstStyle/>
          <a:p>
            <a:r>
              <a:rPr lang="ru-RU" sz="2000" b="0" i="0" u="none" strike="noStrike" dirty="0">
                <a:solidFill>
                  <a:srgbClr val="000000"/>
                </a:solidFill>
                <a:effectLst/>
              </a:rPr>
              <a:t>Федеральное государственное бюджетное образовательное учреждение высшего образования «Тверской государственный университет»</a:t>
            </a:r>
            <a:endParaRPr lang="ru-RU" sz="2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57D7AA-F5FD-45BF-9301-BCCF41638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5890" y="2466628"/>
            <a:ext cx="7915564" cy="957302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Объяснимые модели искусственного интеллекта для задач анализа траектории мелких лабораторных животных в поведенческих тест</a:t>
            </a:r>
            <a:r>
              <a:rPr lang="ru-RU" sz="20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ах</a:t>
            </a:r>
            <a:endParaRPr lang="ru-RU" sz="2000" b="1" dirty="0">
              <a:latin typeface="+mj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4D9DAA-75BC-4922-919A-6D8A9041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" y="58699"/>
            <a:ext cx="1163782" cy="1163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555080-1588-4067-8297-3ED424BB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9298C-784E-4BBB-9AEC-997602769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588" y="1525008"/>
            <a:ext cx="1163782" cy="1163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2242D5-EB2D-436F-9BB5-3B6D3671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" y="1701132"/>
            <a:ext cx="1163782" cy="8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360149-FBB4-4DBD-A0F3-C172EEB890F2}"/>
              </a:ext>
            </a:extLst>
          </p:cNvPr>
          <p:cNvSpPr txBox="1"/>
          <p:nvPr/>
        </p:nvSpPr>
        <p:spPr>
          <a:xfrm>
            <a:off x="6551111" y="4919008"/>
            <a:ext cx="56408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>
                <a:solidFill>
                  <a:srgbClr val="595959"/>
                </a:solidFill>
                <a:effectLst/>
                <a:latin typeface="+mj-lt"/>
              </a:rPr>
              <a:t>Работу выполнил студент 2</a:t>
            </a:r>
            <a:r>
              <a:rPr lang="en-US" sz="2000" b="0" i="0" u="none" strike="noStrike" dirty="0">
                <a:solidFill>
                  <a:srgbClr val="595959"/>
                </a:solidFill>
                <a:effectLst/>
                <a:latin typeface="+mj-lt"/>
              </a:rPr>
              <a:t>-</a:t>
            </a:r>
            <a:r>
              <a:rPr lang="ru-RU" sz="2000" b="0" i="0" u="none" strike="noStrike" dirty="0">
                <a:solidFill>
                  <a:srgbClr val="595959"/>
                </a:solidFill>
                <a:effectLst/>
                <a:latin typeface="+mj-lt"/>
              </a:rPr>
              <a:t>го курса: Ширмер Александр Андреевич</a:t>
            </a:r>
            <a:endParaRPr lang="ru-RU" sz="2000" b="0" dirty="0">
              <a:effectLst/>
              <a:latin typeface="+mj-lt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b="0" i="0" u="none" strike="noStrike" dirty="0">
                <a:solidFill>
                  <a:srgbClr val="595959"/>
                </a:solidFill>
                <a:effectLst/>
                <a:latin typeface="+mj-lt"/>
              </a:rPr>
              <a:t>Научный руководитель:</a:t>
            </a:r>
            <a:endParaRPr lang="ru-RU" sz="2000" b="0" dirty="0">
              <a:effectLst/>
              <a:latin typeface="+mj-lt"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ru-RU" sz="2000" dirty="0">
                <a:solidFill>
                  <a:srgbClr val="595959"/>
                </a:solidFill>
                <a:effectLst/>
                <a:latin typeface="+mj-lt"/>
              </a:rPr>
              <a:t>К.Ф</a:t>
            </a:r>
            <a:r>
              <a:rPr lang="ru-RU" sz="2000" dirty="0">
                <a:solidFill>
                  <a:srgbClr val="595959"/>
                </a:solidFill>
                <a:latin typeface="+mj-lt"/>
              </a:rPr>
              <a:t>.-М.Н. </a:t>
            </a:r>
            <a:r>
              <a:rPr lang="ru-RU" sz="2000" b="0" i="0" u="none" strike="noStrike" dirty="0">
                <a:solidFill>
                  <a:srgbClr val="595959"/>
                </a:solidFill>
                <a:effectLst/>
                <a:latin typeface="+mj-lt"/>
              </a:rPr>
              <a:t>Стрельцова Оксана Ивановна</a:t>
            </a:r>
          </a:p>
          <a:p>
            <a:br>
              <a:rPr lang="ru-RU" sz="2000" dirty="0">
                <a:latin typeface="+mj-lt"/>
              </a:rPr>
            </a:br>
            <a:endParaRPr lang="ru-RU" sz="20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639AB-1962-448D-8A36-BF7C25A54308}"/>
              </a:ext>
            </a:extLst>
          </p:cNvPr>
          <p:cNvSpPr txBox="1"/>
          <p:nvPr/>
        </p:nvSpPr>
        <p:spPr>
          <a:xfrm>
            <a:off x="2170546" y="1099126"/>
            <a:ext cx="791556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Направление 02.04.01 Математика и компьютерные науки Профиль «Математическое и компьютерное моделирование»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22914-25C4-4D1A-B043-E6698096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4818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Модель классификации траекторий лабораторных животных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E46CC-3601-4C9C-94A7-E6C055A58A2A}"/>
              </a:ext>
            </a:extLst>
          </p:cNvPr>
          <p:cNvSpPr txBox="1"/>
          <p:nvPr/>
        </p:nvSpPr>
        <p:spPr>
          <a:xfrm>
            <a:off x="2341410" y="1316200"/>
            <a:ext cx="1379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Модель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A1490-1D6E-4928-AAD1-0F2C35615181}"/>
              </a:ext>
            </a:extLst>
          </p:cNvPr>
          <p:cNvSpPr txBox="1"/>
          <p:nvPr/>
        </p:nvSpPr>
        <p:spPr>
          <a:xfrm>
            <a:off x="8217095" y="1316200"/>
            <a:ext cx="1302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Модель 2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C2EE9AD-E23C-4122-B556-35161D3C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62" y="1695345"/>
            <a:ext cx="4953299" cy="34673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43B4FDC-3B6F-4093-A305-8C277A0B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39" y="1716310"/>
            <a:ext cx="4458322" cy="35056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217705-0C8B-4437-B9EC-7DA204235CF0}"/>
              </a:ext>
            </a:extLst>
          </p:cNvPr>
          <p:cNvSpPr txBox="1"/>
          <p:nvPr/>
        </p:nvSpPr>
        <p:spPr>
          <a:xfrm>
            <a:off x="1000738" y="5329646"/>
            <a:ext cx="46075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+mj-lt"/>
              </a:rPr>
              <a:t>Сверточные</a:t>
            </a:r>
            <a:r>
              <a:rPr lang="ru-RU" dirty="0">
                <a:latin typeface="+mj-lt"/>
              </a:rPr>
              <a:t> слои: 3 </a:t>
            </a:r>
          </a:p>
          <a:p>
            <a:r>
              <a:rPr lang="ru-RU" dirty="0">
                <a:latin typeface="+mj-lt"/>
              </a:rPr>
              <a:t>Количество фильтров: 128</a:t>
            </a:r>
          </a:p>
          <a:p>
            <a:r>
              <a:rPr lang="ru-RU" dirty="0" err="1">
                <a:latin typeface="+mj-lt"/>
              </a:rPr>
              <a:t>Полносвязных</a:t>
            </a:r>
            <a:r>
              <a:rPr lang="ru-RU" dirty="0">
                <a:latin typeface="+mj-lt"/>
              </a:rPr>
              <a:t> слои: 2</a:t>
            </a:r>
          </a:p>
          <a:p>
            <a:r>
              <a:rPr lang="ru-RU" dirty="0">
                <a:latin typeface="+mj-lt"/>
              </a:rPr>
              <a:t>Количество фильтров: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08CCD-FCD5-430C-870F-206A1FD51714}"/>
              </a:ext>
            </a:extLst>
          </p:cNvPr>
          <p:cNvSpPr txBox="1"/>
          <p:nvPr/>
        </p:nvSpPr>
        <p:spPr>
          <a:xfrm>
            <a:off x="6237962" y="5221999"/>
            <a:ext cx="495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latin typeface="+mj-lt"/>
              </a:rPr>
              <a:t>Сверточные</a:t>
            </a:r>
            <a:r>
              <a:rPr lang="ru-RU" dirty="0">
                <a:latin typeface="+mj-lt"/>
              </a:rPr>
              <a:t> слои: 2</a:t>
            </a:r>
          </a:p>
          <a:p>
            <a:r>
              <a:rPr lang="ru-RU" dirty="0">
                <a:latin typeface="+mj-lt"/>
              </a:rPr>
              <a:t>Количество фильтров: 20</a:t>
            </a:r>
          </a:p>
          <a:p>
            <a:r>
              <a:rPr lang="ru-RU" dirty="0" err="1">
                <a:latin typeface="+mj-lt"/>
              </a:rPr>
              <a:t>Полносвязных</a:t>
            </a:r>
            <a:r>
              <a:rPr lang="ru-RU" dirty="0">
                <a:latin typeface="+mj-lt"/>
              </a:rPr>
              <a:t> слои: 2</a:t>
            </a:r>
          </a:p>
          <a:p>
            <a:r>
              <a:rPr lang="ru-RU" dirty="0">
                <a:latin typeface="+mj-lt"/>
              </a:rPr>
              <a:t>Количество фильтров: 10</a:t>
            </a:r>
          </a:p>
        </p:txBody>
      </p:sp>
      <p:sp>
        <p:nvSpPr>
          <p:cNvPr id="14" name="Номер слайда 13">
            <a:extLst>
              <a:ext uri="{FF2B5EF4-FFF2-40B4-BE49-F238E27FC236}">
                <a16:creationId xmlns:a16="http://schemas.microsoft.com/office/drawing/2014/main" id="{04E02B47-FF55-4F50-A000-CC31974E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62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Модель классификации траекторий лабораторных животных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E46CC-3601-4C9C-94A7-E6C055A58A2A}"/>
              </a:ext>
            </a:extLst>
          </p:cNvPr>
          <p:cNvSpPr txBox="1"/>
          <p:nvPr/>
        </p:nvSpPr>
        <p:spPr>
          <a:xfrm>
            <a:off x="3781425" y="1444595"/>
            <a:ext cx="59548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Потери на этапах обучения. Модель 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5F1E9D-36A9-46D1-9E4E-E47C5950C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64" y="1934470"/>
            <a:ext cx="8439672" cy="468870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B14023-3846-44DC-9D60-F93DB43A3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20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Модель классификации траекторий лабораторных животных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BA1490-1D6E-4928-AAD1-0F2C35615181}"/>
              </a:ext>
            </a:extLst>
          </p:cNvPr>
          <p:cNvSpPr txBox="1"/>
          <p:nvPr/>
        </p:nvSpPr>
        <p:spPr>
          <a:xfrm>
            <a:off x="3837661" y="1398606"/>
            <a:ext cx="530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Потери на этапах обучения. Модель 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CF7F7B-865F-4855-B73D-2F8ABF4D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51" y="1767938"/>
            <a:ext cx="8585922" cy="476995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FDBDA9-1DBF-4C90-9B2D-7CC6F87B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02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Модель классификации траекторий лабораторных животных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1F3DE7-AB23-43E4-AB83-EB0D724EF6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"/>
          <a:stretch/>
        </p:blipFill>
        <p:spPr>
          <a:xfrm>
            <a:off x="462099" y="1671367"/>
            <a:ext cx="5058891" cy="384986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BF8941-054E-4180-827D-BF466EDE0A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97"/>
          <a:stretch/>
        </p:blipFill>
        <p:spPr>
          <a:xfrm>
            <a:off x="6149520" y="1671367"/>
            <a:ext cx="5046062" cy="3849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4E46CC-3601-4C9C-94A7-E6C055A58A2A}"/>
              </a:ext>
            </a:extLst>
          </p:cNvPr>
          <p:cNvSpPr txBox="1"/>
          <p:nvPr/>
        </p:nvSpPr>
        <p:spPr>
          <a:xfrm>
            <a:off x="1099257" y="1271257"/>
            <a:ext cx="453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Матрица ошибок. Модель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A1490-1D6E-4928-AAD1-0F2C35615181}"/>
              </a:ext>
            </a:extLst>
          </p:cNvPr>
          <p:cNvSpPr txBox="1"/>
          <p:nvPr/>
        </p:nvSpPr>
        <p:spPr>
          <a:xfrm>
            <a:off x="6420384" y="1192878"/>
            <a:ext cx="5309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Матрица ошибок. Модель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45080-B732-4036-B7C6-793FA7A7309A}"/>
              </a:ext>
            </a:extLst>
          </p:cNvPr>
          <p:cNvSpPr txBox="1"/>
          <p:nvPr/>
        </p:nvSpPr>
        <p:spPr>
          <a:xfrm>
            <a:off x="751562" y="5586743"/>
            <a:ext cx="4769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Точность 67.7%</a:t>
            </a:r>
          </a:p>
          <a:p>
            <a:r>
              <a:rPr lang="ru-RU" dirty="0">
                <a:latin typeface="+mj-lt"/>
              </a:rPr>
              <a:t>Отсутствует способность к классификации одного из классов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66C07-FE6E-42E6-BFE3-BC057DF6307D}"/>
              </a:ext>
            </a:extLst>
          </p:cNvPr>
          <p:cNvSpPr txBox="1"/>
          <p:nvPr/>
        </p:nvSpPr>
        <p:spPr>
          <a:xfrm>
            <a:off x="6420384" y="5582583"/>
            <a:ext cx="477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Точность: 89.9%</a:t>
            </a:r>
          </a:p>
          <a:p>
            <a:r>
              <a:rPr lang="ru-RU" dirty="0">
                <a:latin typeface="+mj-lt"/>
              </a:rPr>
              <a:t>Классы классифицированы правильно, за исключением 1 экземпляра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73A3B6-5E17-4566-935B-C0D0790F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950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en-US" sz="2800" b="1" dirty="0"/>
              <a:t>SHAP </a:t>
            </a:r>
            <a:r>
              <a:rPr lang="ru-RU" sz="2800" b="1" dirty="0"/>
              <a:t>для задачи классификации траекторий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471CC9-F177-457E-A85D-4DBF9714921A}"/>
              </a:ext>
            </a:extLst>
          </p:cNvPr>
          <p:cNvSpPr txBox="1"/>
          <p:nvPr/>
        </p:nvSpPr>
        <p:spPr>
          <a:xfrm>
            <a:off x="7559156" y="1456548"/>
            <a:ext cx="4570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Траектории мелких лабораторных животных в тест системе «Водный лабиринт Морриса»</a:t>
            </a:r>
          </a:p>
          <a:p>
            <a:endParaRPr lang="ru-RU" sz="2000" dirty="0"/>
          </a:p>
          <a:p>
            <a:r>
              <a:rPr lang="ru-RU" sz="2000" dirty="0">
                <a:latin typeface="+mj-lt"/>
              </a:rPr>
              <a:t>Траектории разделены на 3 класса:</a:t>
            </a:r>
          </a:p>
          <a:p>
            <a:r>
              <a:rPr lang="ru-RU" sz="2000" dirty="0">
                <a:latin typeface="+mj-lt"/>
              </a:rPr>
              <a:t>Прямой путь</a:t>
            </a:r>
          </a:p>
          <a:p>
            <a:r>
              <a:rPr lang="ru-RU" sz="2000" dirty="0">
                <a:latin typeface="+mj-lt"/>
              </a:rPr>
              <a:t>Фокальный поиск</a:t>
            </a:r>
          </a:p>
          <a:p>
            <a:r>
              <a:rPr lang="ru-RU" sz="2000" dirty="0">
                <a:latin typeface="+mj-lt"/>
              </a:rPr>
              <a:t>Случайный поиск</a:t>
            </a:r>
          </a:p>
          <a:p>
            <a:endParaRPr lang="ru-RU" sz="2000" dirty="0">
              <a:latin typeface="+mj-lt"/>
            </a:endParaRPr>
          </a:p>
          <a:p>
            <a:r>
              <a:rPr lang="ru-RU" sz="2000" dirty="0">
                <a:latin typeface="+mj-lt"/>
              </a:rPr>
              <a:t>3 экземпляра траекторий классифицированы следующим образом:</a:t>
            </a:r>
          </a:p>
          <a:p>
            <a:r>
              <a:rPr lang="ru-RU" sz="2000" dirty="0">
                <a:latin typeface="+mj-lt"/>
              </a:rPr>
              <a:t>1  – случайный поиск</a:t>
            </a:r>
          </a:p>
          <a:p>
            <a:r>
              <a:rPr lang="ru-RU" sz="2000" dirty="0">
                <a:latin typeface="+mj-lt"/>
              </a:rPr>
              <a:t>2 – фокальный поиск</a:t>
            </a:r>
          </a:p>
          <a:p>
            <a:r>
              <a:rPr lang="ru-RU" sz="2000" dirty="0">
                <a:latin typeface="+mj-lt"/>
              </a:rPr>
              <a:t>3 – прямой путь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BD8F80-5A1B-4CBB-9441-95483187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0544"/>
            <a:ext cx="7468263" cy="4693214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2BAC80-51AD-4944-8B76-B7F9968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1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Заключение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DAFA24-DFC3-4552-A38F-8136F27A5CE8}"/>
              </a:ext>
            </a:extLst>
          </p:cNvPr>
          <p:cNvSpPr txBox="1"/>
          <p:nvPr/>
        </p:nvSpPr>
        <p:spPr>
          <a:xfrm>
            <a:off x="1985180" y="1802466"/>
            <a:ext cx="88580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ходе выполнения магистерской диссертации были: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Изучены основы </a:t>
            </a:r>
            <a:r>
              <a:rPr lang="ru-RU" sz="1800" dirty="0" err="1">
                <a:latin typeface="+mj-lt"/>
              </a:rPr>
              <a:t>нейросетевого</a:t>
            </a:r>
            <a:r>
              <a:rPr lang="ru-RU" sz="1800" dirty="0">
                <a:latin typeface="+mj-lt"/>
              </a:rPr>
              <a:t> подхода, различные типы нейронных сетей, а так же алгоритмы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 </a:t>
            </a:r>
            <a:r>
              <a:rPr lang="ru-RU" sz="1800" dirty="0">
                <a:latin typeface="+mj-lt"/>
              </a:rPr>
              <a:t>их обучения. </a:t>
            </a:r>
            <a:endParaRPr lang="en-US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На примере решения задачи классификации рукописных цифр на основе набора данных </a:t>
            </a:r>
            <a:r>
              <a:rPr lang="en-US" sz="1800" dirty="0">
                <a:latin typeface="+mj-lt"/>
              </a:rPr>
              <a:t>MNIST</a:t>
            </a:r>
            <a:r>
              <a:rPr lang="ru-RU" sz="1800" dirty="0">
                <a:latin typeface="+mj-lt"/>
              </a:rPr>
              <a:t>. Рассмотрены программная реализация построения </a:t>
            </a:r>
            <a:r>
              <a:rPr lang="ru-RU" sz="1800" dirty="0" err="1">
                <a:latin typeface="+mj-lt"/>
              </a:rPr>
              <a:t>сверточной</a:t>
            </a:r>
            <a:r>
              <a:rPr lang="ru-RU" sz="1800" dirty="0">
                <a:latin typeface="+mj-lt"/>
              </a:rPr>
              <a:t> </a:t>
            </a:r>
            <a:r>
              <a:rPr lang="ru-RU" sz="1800" dirty="0" err="1">
                <a:latin typeface="+mj-lt"/>
              </a:rPr>
              <a:t>нейросетевой</a:t>
            </a:r>
            <a:r>
              <a:rPr lang="ru-RU" sz="1800" dirty="0">
                <a:latin typeface="+mj-lt"/>
              </a:rPr>
              <a:t> модели, ее обучение и тестирование с использование фреймворка </a:t>
            </a:r>
            <a:r>
              <a:rPr lang="en-US" sz="1800" dirty="0" err="1">
                <a:latin typeface="+mj-lt"/>
              </a:rPr>
              <a:t>PyTorch</a:t>
            </a:r>
            <a:r>
              <a:rPr lang="en-US" sz="1800" dirty="0">
                <a:latin typeface="+mj-lt"/>
              </a:rPr>
              <a:t>.</a:t>
            </a:r>
            <a:endParaRPr lang="ru-RU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Изучены методы и технологий объяснимого искусственного интеллекта.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Методы и технологии объяснимого ИИ апробированы на тестовой задаче классификации рукописных цифр </a:t>
            </a:r>
            <a:r>
              <a:rPr lang="en-US" sz="1800" dirty="0">
                <a:latin typeface="+mj-lt"/>
              </a:rPr>
              <a:t>MNIST</a:t>
            </a:r>
            <a:r>
              <a:rPr lang="ru-RU" sz="1800" dirty="0">
                <a:latin typeface="+mj-lt"/>
              </a:rPr>
              <a:t>.</a:t>
            </a:r>
            <a:endParaRPr lang="en-US" sz="18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Д</a:t>
            </a:r>
            <a:r>
              <a:rPr lang="ru-RU" sz="1800" dirty="0">
                <a:latin typeface="+mj-lt"/>
              </a:rPr>
              <a:t>ля решения задачи классификации траекторий мелких лабораторных животных в поведенческих тест системе «Водный лабиринт Морриса» построена </a:t>
            </a:r>
            <a:r>
              <a:rPr lang="ru-RU" sz="1800" dirty="0" err="1">
                <a:latin typeface="+mj-lt"/>
              </a:rPr>
              <a:t>нейросетевая</a:t>
            </a:r>
            <a:r>
              <a:rPr lang="ru-RU" sz="1800" dirty="0">
                <a:latin typeface="+mj-lt"/>
              </a:rPr>
              <a:t> модель.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+mj-lt"/>
              </a:rPr>
              <a:t>Разработана модель объяснимого ИИ для задачи классификации траекторий.</a:t>
            </a:r>
            <a:r>
              <a:rPr lang="ru-RU" sz="1800" dirty="0">
                <a:solidFill>
                  <a:srgbClr val="C00000"/>
                </a:solidFill>
                <a:latin typeface="+mj-lt"/>
              </a:rPr>
              <a:t> </a:t>
            </a:r>
          </a:p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62266C2-6C14-4CFA-818C-AEAAF6BA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293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7945" y="2345458"/>
            <a:ext cx="8956110" cy="811535"/>
          </a:xfrm>
        </p:spPr>
        <p:txBody>
          <a:bodyPr>
            <a:noAutofit/>
          </a:bodyPr>
          <a:lstStyle/>
          <a:p>
            <a:r>
              <a:rPr lang="ru-RU" b="1" dirty="0"/>
              <a:t>Спасибо за внимание!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4D9DAA-75BC-4922-919A-6D8A90413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0" y="58699"/>
            <a:ext cx="1163782" cy="11637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555080-1588-4067-8297-3ED424BB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3C9298C-784E-4BBB-9AEC-997602769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65588" y="1525008"/>
            <a:ext cx="1163782" cy="11637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B2242D5-EB2D-436F-9BB5-3B6D36719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" y="1701132"/>
            <a:ext cx="1163782" cy="8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A63122F-2B5B-4BD1-A0FB-ED42E993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30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918AF-CC66-DD5E-BA26-EDB5FFD3F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BD7C369-D7A1-6B79-372A-28245C35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07" y="120316"/>
            <a:ext cx="1652953" cy="56548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45A314-AAE3-43F3-128F-0F6F9FAA9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2960" y="246254"/>
            <a:ext cx="1214224" cy="313608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B56C0EE-F59A-BBBF-6F51-8D79B7FA09CD}"/>
              </a:ext>
            </a:extLst>
          </p:cNvPr>
          <p:cNvSpPr/>
          <p:nvPr/>
        </p:nvSpPr>
        <p:spPr>
          <a:xfrm>
            <a:off x="-246742" y="-120209"/>
            <a:ext cx="12427931" cy="1046533"/>
          </a:xfrm>
          <a:prstGeom prst="roundRect">
            <a:avLst>
              <a:gd name="adj" fmla="val 17169"/>
            </a:avLst>
          </a:prstGeom>
          <a:gradFill>
            <a:gsLst>
              <a:gs pos="72000">
                <a:srgbClr val="B5BFF4"/>
              </a:gs>
              <a:gs pos="24000">
                <a:srgbClr val="FFFFFF">
                  <a:alpha val="0"/>
                </a:srgbClr>
              </a:gs>
              <a:gs pos="100000">
                <a:srgbClr val="6B92D3"/>
              </a:gs>
            </a:gsLst>
            <a:lin ang="3255681"/>
          </a:gradFill>
          <a:ln w="25400">
            <a:miter lim="400000"/>
          </a:ln>
        </p:spPr>
        <p:txBody>
          <a:bodyPr tIns="91439" bIns="91439" anchor="ctr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9EB1F3-5642-2CA7-EEEA-0D94A16EF70A}"/>
              </a:ext>
            </a:extLst>
          </p:cNvPr>
          <p:cNvSpPr txBox="1"/>
          <p:nvPr/>
        </p:nvSpPr>
        <p:spPr>
          <a:xfrm>
            <a:off x="2840188" y="-34878"/>
            <a:ext cx="67008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</a:t>
            </a:r>
            <a:r>
              <a:rPr lang="ru-RU" sz="2800" b="0" i="0" u="none" strike="noStrike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нализ поведенческих </a:t>
            </a:r>
            <a:br>
              <a:rPr lang="ru-RU" sz="2800" b="0" i="0" u="none" strike="noStrike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2800" b="0" i="0" u="none" strike="noStrike" dirty="0">
                <a:solidFill>
                  <a:srgbClr val="00206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реакций лабораторных животных</a:t>
            </a:r>
            <a:endParaRPr lang="ru-RU" sz="2800" dirty="0">
              <a:solidFill>
                <a:srgbClr val="002060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A99349-E41C-457F-501E-60ADFCAEBF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03" t="17055" r="7301" b="10251"/>
          <a:stretch/>
        </p:blipFill>
        <p:spPr>
          <a:xfrm>
            <a:off x="9290204" y="-120209"/>
            <a:ext cx="2838242" cy="148015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0D1B8E-6952-B3EF-996A-5B4E416F686A}"/>
              </a:ext>
            </a:extLst>
          </p:cNvPr>
          <p:cNvSpPr txBox="1"/>
          <p:nvPr/>
        </p:nvSpPr>
        <p:spPr>
          <a:xfrm>
            <a:off x="8394712" y="1178828"/>
            <a:ext cx="3983673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Behavioral laboratory room (LRB JINR)</a:t>
            </a:r>
            <a:endParaRPr lang="ru-RU" b="1" dirty="0"/>
          </a:p>
        </p:txBody>
      </p:sp>
      <p:pic>
        <p:nvPicPr>
          <p:cNvPr id="5" name="morris test 13-06-05">
            <a:hlinkClick r:id="" action="ppaction://media"/>
            <a:extLst>
              <a:ext uri="{FF2B5EF4-FFF2-40B4-BE49-F238E27FC236}">
                <a16:creationId xmlns:a16="http://schemas.microsoft.com/office/drawing/2014/main" id="{D2A4D3DF-5BB8-80EE-9A11-1F4C5667F2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9673" y="1591624"/>
            <a:ext cx="7135270" cy="4699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12403-23C5-AE93-72C1-E3709019FD7D}"/>
              </a:ext>
            </a:extLst>
          </p:cNvPr>
          <p:cNvSpPr txBox="1"/>
          <p:nvPr/>
        </p:nvSpPr>
        <p:spPr>
          <a:xfrm>
            <a:off x="1130263" y="1226646"/>
            <a:ext cx="5526579" cy="373825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Тест-система «Водный лабиринт Морриса»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3894E-6727-45A2-B4F4-17CA65818D58}"/>
              </a:ext>
            </a:extLst>
          </p:cNvPr>
          <p:cNvSpPr txBox="1"/>
          <p:nvPr/>
        </p:nvSpPr>
        <p:spPr>
          <a:xfrm>
            <a:off x="7379965" y="1779838"/>
            <a:ext cx="447070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</a:rPr>
              <a:t>Тест установка «Водный Лабиринт Морриса»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- это круглый бассейн, заполненный обычно окрашенной водой, в котором скрыта небольшая платформа чуть ниже поверхности воды. В течении 60 секунд грызун должен найти и подняться на платформу.  Поведенческий тест был разработан Р. Моррисом в 1981 году, </a:t>
            </a:r>
            <a:r>
              <a:rPr lang="ru-RU" sz="2000" dirty="0">
                <a:latin typeface="+mj-lt"/>
                <a:ea typeface="Calibri" panose="020F0502020204030204" pitchFamily="34" charset="0"/>
              </a:rPr>
              <a:t>для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ru-RU" sz="2000" dirty="0">
                <a:latin typeface="+mj-lt"/>
                <a:ea typeface="Calibri" panose="020F0502020204030204" pitchFamily="34" charset="0"/>
              </a:rPr>
              <a:t>оценки пространственной памяти и 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изучения состояния центральной нервной системы мелких лабораторных животных.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9A4BB30-53AE-42B5-BAB8-8EC38072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596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2236" y="234822"/>
            <a:ext cx="4860098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Цель</a:t>
            </a:r>
            <a:r>
              <a:rPr lang="en-US" sz="2800" b="1" dirty="0"/>
              <a:t> </a:t>
            </a:r>
            <a:r>
              <a:rPr lang="ru-RU" sz="2800" b="1" dirty="0"/>
              <a:t>и задачи исследования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057D7AA-F5FD-45BF-9301-BCCF41638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152" y="1222482"/>
            <a:ext cx="9403443" cy="2109442"/>
          </a:xfrm>
        </p:spPr>
        <p:txBody>
          <a:bodyPr>
            <a:normAutofit/>
          </a:bodyPr>
          <a:lstStyle/>
          <a:p>
            <a:pPr indent="457200" algn="l">
              <a:lnSpc>
                <a:spcPct val="15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Целью</a:t>
            </a:r>
            <a:r>
              <a:rPr lang="ru-RU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дипломной работы являетс</a:t>
            </a:r>
            <a:r>
              <a:rPr lang="ru-RU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я </a:t>
            </a:r>
            <a:r>
              <a:rPr lang="ru-RU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объяснимых моделей искусственного интеллекта для задач трекинга мелких лабораторных животных в поведенческих тест-системах на примере тест-системы “Водный лабиринт Морриса”.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2555080-1588-4067-8297-3ED424BBA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ACB67E-13B6-4522-8195-5CB2C8B3A059}"/>
              </a:ext>
            </a:extLst>
          </p:cNvPr>
          <p:cNvSpPr txBox="1"/>
          <p:nvPr/>
        </p:nvSpPr>
        <p:spPr>
          <a:xfrm>
            <a:off x="1341802" y="3052226"/>
            <a:ext cx="96154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Задачи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Изучение основ нейросетевого подхода, различных типов нейросетевых архитектур, таких как: многослойный перцептрон, </a:t>
            </a:r>
            <a:r>
              <a:rPr lang="ru-RU" dirty="0" err="1">
                <a:latin typeface="+mj-lt"/>
              </a:rPr>
              <a:t>сверточные</a:t>
            </a:r>
            <a:r>
              <a:rPr lang="ru-RU" dirty="0">
                <a:latin typeface="+mj-lt"/>
              </a:rPr>
              <a:t> нейронные сети, методы их обучения (метод обратного распространения ошибки)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Изучение методов и технологий объяснимого искусственного интеллекта (</a:t>
            </a:r>
            <a:r>
              <a:rPr lang="en-US" dirty="0">
                <a:latin typeface="+mj-lt"/>
              </a:rPr>
              <a:t>XAI</a:t>
            </a:r>
            <a:r>
              <a:rPr lang="ru-RU" dirty="0">
                <a:latin typeface="+mj-lt"/>
              </a:rPr>
              <a:t>)</a:t>
            </a:r>
            <a:endParaRPr lang="en-US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Апробация методов и технологий </a:t>
            </a:r>
            <a:r>
              <a:rPr lang="en-US" dirty="0">
                <a:latin typeface="+mj-lt"/>
              </a:rPr>
              <a:t>XAI </a:t>
            </a:r>
            <a:r>
              <a:rPr lang="ru-RU" dirty="0">
                <a:latin typeface="+mj-lt"/>
              </a:rPr>
              <a:t>для тестовых задач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+mj-lt"/>
              </a:rPr>
              <a:t>Разработка модели </a:t>
            </a:r>
            <a:r>
              <a:rPr lang="en-US" dirty="0">
                <a:latin typeface="+mj-lt"/>
              </a:rPr>
              <a:t>XAI </a:t>
            </a:r>
            <a:r>
              <a:rPr lang="ru-RU" dirty="0">
                <a:latin typeface="+mj-lt"/>
              </a:rPr>
              <a:t>для задачи классификации траектории мелких лабораторных животных в поведенческой тест-системе «Водный лабиринт Морриса»</a:t>
            </a:r>
            <a:endParaRPr lang="ru-RU" dirty="0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E9128749-F1F1-4AB1-B526-F442B859EEAE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2E4ACB6-7198-47DD-BF16-8EFB79CB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0089" y="283777"/>
            <a:ext cx="6670108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Объяснимый искусственный интеллект</a:t>
            </a:r>
            <a:endParaRPr lang="ru-RU" sz="2800" b="1" dirty="0">
              <a:solidFill>
                <a:srgbClr val="FF0000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5EBD394-C649-4A89-8703-F2101B60EB5B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C2C1EF-A788-476C-B9AF-84E8D9A8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F6D8292-A653-42D4-82C7-8A1C501C9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426"/>
            <a:ext cx="8210729" cy="4618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C6CE79-3945-4153-B2DE-75983AB44B3C}"/>
              </a:ext>
            </a:extLst>
          </p:cNvPr>
          <p:cNvSpPr txBox="1"/>
          <p:nvPr/>
        </p:nvSpPr>
        <p:spPr>
          <a:xfrm>
            <a:off x="522514" y="1442984"/>
            <a:ext cx="775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Компромисс между объяснимостью и эффективностью (точностью) модели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55965-5E71-46AA-89DD-B4D5939CE39F}"/>
              </a:ext>
            </a:extLst>
          </p:cNvPr>
          <p:cNvSpPr txBox="1"/>
          <p:nvPr/>
        </p:nvSpPr>
        <p:spPr>
          <a:xfrm>
            <a:off x="8210729" y="1924595"/>
            <a:ext cx="33876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Интерпретация</a:t>
            </a:r>
            <a:r>
              <a:rPr lang="ru-RU" dirty="0">
                <a:latin typeface="+mj-lt"/>
              </a:rPr>
              <a:t> – это смысл прогнозов. </a:t>
            </a:r>
            <a:endParaRPr lang="en-US" dirty="0">
              <a:latin typeface="+mj-lt"/>
            </a:endParaRPr>
          </a:p>
          <a:p>
            <a:r>
              <a:rPr lang="ru-RU" dirty="0"/>
              <a:t>Объяснимость</a:t>
            </a:r>
            <a:r>
              <a:rPr lang="ru-RU" dirty="0">
                <a:latin typeface="+mj-lt"/>
              </a:rPr>
              <a:t> – это то, почему модель предсказывает что-либо и почему кто-то должен доверять модели.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170886-F52A-45AD-B563-D401C9C6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2080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5232" y="283777"/>
            <a:ext cx="4728576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Инструменты объяснимого ИИ</a:t>
            </a:r>
            <a:br>
              <a:rPr lang="ru-RU" sz="2800" b="1" dirty="0"/>
            </a:br>
            <a:endParaRPr lang="ru-RU" sz="2800" b="1" dirty="0">
              <a:solidFill>
                <a:srgbClr val="FF0000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15EBD394-C649-4A89-8703-F2101B60EB5B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EC2C1EF-A788-476C-B9AF-84E8D9A86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C4298-15FF-4C2A-AC40-DA62C88D3A12}"/>
              </a:ext>
            </a:extLst>
          </p:cNvPr>
          <p:cNvSpPr txBox="1"/>
          <p:nvPr/>
        </p:nvSpPr>
        <p:spPr>
          <a:xfrm>
            <a:off x="404767" y="1222481"/>
            <a:ext cx="6760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</a:rPr>
              <a:t>Значения Шепли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 – метод справедливого распределения результатов в кооперативной теории игр. </a:t>
            </a:r>
          </a:p>
          <a:p>
            <a:r>
              <a:rPr lang="ru-RU" sz="2000" dirty="0">
                <a:latin typeface="+mj-lt"/>
                <a:ea typeface="Calibri" panose="020F0502020204030204" pitchFamily="34" charset="0"/>
              </a:rPr>
              <a:t>З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начения Шепли для каждого признака вычисляется по следующей формуле</a:t>
            </a:r>
            <a:r>
              <a:rPr lang="ru-RU" sz="2000" dirty="0">
                <a:latin typeface="+mj-lt"/>
                <a:ea typeface="Calibri" panose="020F0502020204030204" pitchFamily="34" charset="0"/>
              </a:rPr>
              <a:t>: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 </a:t>
            </a:r>
            <a:endParaRPr lang="ru-RU" sz="2000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0C949-BD04-40FC-880F-1EF513688B15}"/>
                  </a:ext>
                </a:extLst>
              </p:cNvPr>
              <p:cNvSpPr txBox="1"/>
              <p:nvPr/>
            </p:nvSpPr>
            <p:spPr>
              <a:xfrm>
                <a:off x="602304" y="2640357"/>
                <a:ext cx="6097136" cy="10254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</m:d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⊂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\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b>
                        <m:sup/>
                        <m:e>
                          <m:d>
                            <m:d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ru-RU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</m:d>
                                  <m:r>
                                    <a:rPr lang="ru-RU" i="0">
                                      <a:latin typeface="Cambria Math" panose="02040503050406030204" pitchFamily="18" charset="0"/>
                                    </a:rPr>
                                    <m:t>!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endChr m:val="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ru-RU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  <m:r>
                                            <a:rPr lang="ru-RU" i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d>
                                            <m:dPr>
                                              <m:begChr m:val="{"/>
                                              <m:endChr m:val="}"/>
                                              <m:ctrlPr>
                                                <a:rPr lang="ru-RU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ru-RU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d>
                                        <m:dPr>
                                          <m:ctrlPr>
                                            <a:rPr lang="ru-RU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i="1">
                                              <a:latin typeface="Cambria Math" panose="02040503050406030204" pitchFamily="18" charset="0"/>
                                            </a:rPr>
                                            <m:t>𝑆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800C949-BD04-40FC-880F-1EF51368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04" y="2640357"/>
                <a:ext cx="6097136" cy="1025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B52095F-296C-47C2-B0B7-1972182E4170}"/>
              </a:ext>
            </a:extLst>
          </p:cNvPr>
          <p:cNvSpPr txBox="1"/>
          <p:nvPr/>
        </p:nvSpPr>
        <p:spPr>
          <a:xfrm>
            <a:off x="273035" y="3482819"/>
            <a:ext cx="7177017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множество всех признаков.</a:t>
            </a:r>
          </a:p>
          <a:p>
            <a:pPr indent="450215" algn="just">
              <a:lnSpc>
                <a:spcPct val="150000"/>
              </a:lnSpc>
            </a:pPr>
            <a:r>
              <a:rPr lang="en-US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подмножество </a:t>
            </a:r>
            <a:r>
              <a:rPr lang="ru-RU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признаков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без 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|</a:t>
            </a:r>
            <a:r>
              <a:rPr lang="en-US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|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 размер подмножества 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50000"/>
              </a:lnSpc>
            </a:pPr>
            <a:r>
              <a:rPr lang="en-US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- ценность (результат), которую создаёт коалиция </a:t>
            </a:r>
            <a:r>
              <a:rPr lang="ru-RU" sz="2000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>
              <a:lnSpc>
                <a:spcPct val="150000"/>
              </a:lnSpc>
            </a:pP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200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| - размер подмножества</a:t>
            </a:r>
            <a:endParaRPr lang="ru-RU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641DE1C7-AC99-4670-9D23-C67B75632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12"/>
          <a:stretch/>
        </p:blipFill>
        <p:spPr bwMode="auto">
          <a:xfrm>
            <a:off x="7318529" y="1829656"/>
            <a:ext cx="3724904" cy="35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97D849-4A23-4EBC-9D9C-D44878A584C5}"/>
              </a:ext>
            </a:extLst>
          </p:cNvPr>
          <p:cNvSpPr txBox="1"/>
          <p:nvPr/>
        </p:nvSpPr>
        <p:spPr>
          <a:xfrm>
            <a:off x="7500485" y="5251758"/>
            <a:ext cx="24653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shap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600" dirty="0"/>
          </a:p>
          <a:p>
            <a:r>
              <a:rPr lang="en-US" sz="1600" dirty="0">
                <a:solidFill>
                  <a:srgbClr val="7030A0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</a:rPr>
              <a:t>numpy</a:t>
            </a:r>
            <a:endParaRPr lang="en-US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600" dirty="0">
                <a:solidFill>
                  <a:srgbClr val="7030A0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torch</a:t>
            </a:r>
            <a:endParaRPr lang="ru-RU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1A146-7806-4745-84B8-4A5A01DFA735}"/>
              </a:ext>
            </a:extLst>
          </p:cNvPr>
          <p:cNvSpPr txBox="1"/>
          <p:nvPr/>
        </p:nvSpPr>
        <p:spPr>
          <a:xfrm>
            <a:off x="7450052" y="1222481"/>
            <a:ext cx="39034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Пример реализации с помощью библиотеки </a:t>
            </a:r>
            <a:r>
              <a:rPr lang="en-US" sz="2000" dirty="0"/>
              <a:t>SHAP</a:t>
            </a:r>
          </a:p>
          <a:p>
            <a:endParaRPr lang="ru-RU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8C912E-89BD-4606-80AE-4E0C5D7250E5}"/>
              </a:ext>
            </a:extLst>
          </p:cNvPr>
          <p:cNvSpPr txBox="1"/>
          <p:nvPr/>
        </p:nvSpPr>
        <p:spPr>
          <a:xfrm>
            <a:off x="8854042" y="5311246"/>
            <a:ext cx="2587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Документация библиотеки </a:t>
            </a:r>
            <a:r>
              <a:rPr lang="en-US" sz="1400" dirty="0"/>
              <a:t>SHAP</a:t>
            </a:r>
            <a:endParaRPr lang="ru-RU" sz="1400" dirty="0"/>
          </a:p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https://shap.readthedocs.io/en/latest/api.html</a:t>
            </a:r>
            <a:endParaRPr lang="en-US" sz="1400" dirty="0">
              <a:solidFill>
                <a:schemeClr val="accent1"/>
              </a:solidFill>
            </a:endParaRPr>
          </a:p>
          <a:p>
            <a:endParaRPr lang="en-US" sz="1400" dirty="0"/>
          </a:p>
          <a:p>
            <a:endParaRPr lang="ru-RU" sz="1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2DD008-0F6F-4535-A4D2-3E561716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14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классификации рукописных цифр </a:t>
            </a:r>
            <a:r>
              <a:rPr lang="en-US" sz="2800" b="1" dirty="0"/>
              <a:t>MNIST</a:t>
            </a:r>
            <a:endParaRPr lang="ru-RU" sz="2800" b="1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134A144-53E6-41A5-99AE-CA0C74246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13" y="2086267"/>
            <a:ext cx="4102826" cy="4102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2DB9E-3B49-4B96-9090-826E4D8CE83B}"/>
              </a:ext>
            </a:extLst>
          </p:cNvPr>
          <p:cNvSpPr txBox="1"/>
          <p:nvPr/>
        </p:nvSpPr>
        <p:spPr>
          <a:xfrm>
            <a:off x="1306286" y="1331209"/>
            <a:ext cx="395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изображения из набора данных </a:t>
            </a:r>
            <a:r>
              <a:rPr lang="en-US" dirty="0"/>
              <a:t>MNIST: </a:t>
            </a:r>
            <a:r>
              <a:rPr lang="ru-RU" dirty="0"/>
              <a:t>экземпляр цифры «7»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27507C-1617-43FC-AF2D-0646C1DCF5CE}"/>
              </a:ext>
            </a:extLst>
          </p:cNvPr>
          <p:cNvSpPr txBox="1"/>
          <p:nvPr/>
        </p:nvSpPr>
        <p:spPr>
          <a:xfrm>
            <a:off x="5625737" y="2086267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Набор данных </a:t>
            </a:r>
            <a:r>
              <a:rPr lang="en-US" dirty="0"/>
              <a:t>MNIST </a:t>
            </a:r>
            <a:r>
              <a:rPr lang="ru-RU" dirty="0"/>
              <a:t>содержит:</a:t>
            </a:r>
          </a:p>
          <a:p>
            <a:r>
              <a:rPr lang="ru-RU" dirty="0"/>
              <a:t>Набор для обучения</a:t>
            </a:r>
            <a:r>
              <a:rPr lang="ru-RU" dirty="0">
                <a:latin typeface="+mj-lt"/>
              </a:rPr>
              <a:t>: 60000 изображений</a:t>
            </a:r>
          </a:p>
          <a:p>
            <a:r>
              <a:rPr lang="ru-RU" dirty="0"/>
              <a:t>Набор для тестирования: </a:t>
            </a:r>
            <a:r>
              <a:rPr lang="ru-RU" dirty="0">
                <a:latin typeface="+mj-lt"/>
              </a:rPr>
              <a:t>10000 изображений</a:t>
            </a:r>
          </a:p>
          <a:p>
            <a:r>
              <a:rPr lang="ru-RU" dirty="0"/>
              <a:t>Размер изображений: </a:t>
            </a:r>
            <a:r>
              <a:rPr lang="ru-RU" dirty="0">
                <a:latin typeface="+mj-lt"/>
              </a:rPr>
              <a:t>28х28 пикселей</a:t>
            </a:r>
          </a:p>
          <a:p>
            <a:r>
              <a:rPr lang="ru-RU" dirty="0"/>
              <a:t>Каналы изображения: </a:t>
            </a:r>
            <a:r>
              <a:rPr lang="ru-RU" dirty="0">
                <a:latin typeface="+mj-lt"/>
              </a:rPr>
              <a:t>градация серого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77873CE5-05DA-446E-97D1-00C89BFD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90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ru-RU" sz="2800" b="1" dirty="0"/>
              <a:t>Задача классификации рукописных цифр </a:t>
            </a:r>
            <a:r>
              <a:rPr lang="en-US" sz="2800" b="1" dirty="0"/>
              <a:t>MNIST</a:t>
            </a:r>
            <a:endParaRPr lang="ru-RU" sz="2800" b="1" dirty="0"/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1026" name="Picture 2" descr="002 PyTorch – Tensors – The main data structure – Master Data Science">
            <a:extLst>
              <a:ext uri="{FF2B5EF4-FFF2-40B4-BE49-F238E27FC236}">
                <a16:creationId xmlns:a16="http://schemas.microsoft.com/office/drawing/2014/main" id="{99017972-75CE-47FB-8D26-1EC03DF83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43" y="1840376"/>
            <a:ext cx="1947798" cy="88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numpy/numpy: The fundamental package for scientific computing with  Python.">
            <a:extLst>
              <a:ext uri="{FF2B5EF4-FFF2-40B4-BE49-F238E27FC236}">
                <a16:creationId xmlns:a16="http://schemas.microsoft.com/office/drawing/2014/main" id="{1D15F271-6098-4690-90B5-8B70988F5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243" y="2543475"/>
            <a:ext cx="1947798" cy="87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V — Википедия">
            <a:extLst>
              <a:ext uri="{FF2B5EF4-FFF2-40B4-BE49-F238E27FC236}">
                <a16:creationId xmlns:a16="http://schemas.microsoft.com/office/drawing/2014/main" id="{54D759A2-EF52-420D-8FAA-F9A13239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315" y="4755218"/>
            <a:ext cx="1001813" cy="132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tplotlib - Python Library - Studyopedia">
            <a:extLst>
              <a:ext uri="{FF2B5EF4-FFF2-40B4-BE49-F238E27FC236}">
                <a16:creationId xmlns:a16="http://schemas.microsoft.com/office/drawing/2014/main" id="{A34C6B06-2CA8-4B79-B8E2-6ADA43DF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588" y="3367936"/>
            <a:ext cx="2497108" cy="138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BC2E9-F25C-48F1-9E4F-29EAF995412E}"/>
              </a:ext>
            </a:extLst>
          </p:cNvPr>
          <p:cNvSpPr txBox="1"/>
          <p:nvPr/>
        </p:nvSpPr>
        <p:spPr>
          <a:xfrm>
            <a:off x="8068892" y="1440266"/>
            <a:ext cx="3474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Используемые технологии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97E98-F05D-4F1B-86DC-9E4A48CB50B2}"/>
              </a:ext>
            </a:extLst>
          </p:cNvPr>
          <p:cNvSpPr txBox="1"/>
          <p:nvPr/>
        </p:nvSpPr>
        <p:spPr>
          <a:xfrm>
            <a:off x="4732461" y="1695044"/>
            <a:ext cx="3365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2 </a:t>
            </a:r>
            <a:r>
              <a:rPr lang="ru-RU" dirty="0" err="1">
                <a:latin typeface="+mj-lt"/>
              </a:rPr>
              <a:t>сверточных</a:t>
            </a:r>
            <a:r>
              <a:rPr lang="ru-RU" dirty="0">
                <a:latin typeface="+mj-lt"/>
              </a:rPr>
              <a:t> слоя</a:t>
            </a:r>
          </a:p>
          <a:p>
            <a:r>
              <a:rPr lang="ru-RU" dirty="0">
                <a:latin typeface="+mj-lt"/>
              </a:rPr>
              <a:t>Количество фильтров: 20</a:t>
            </a:r>
          </a:p>
          <a:p>
            <a:r>
              <a:rPr lang="ru-RU" dirty="0">
                <a:latin typeface="+mj-lt"/>
              </a:rPr>
              <a:t>2 </a:t>
            </a:r>
            <a:r>
              <a:rPr lang="ru-RU" dirty="0" err="1">
                <a:latin typeface="+mj-lt"/>
              </a:rPr>
              <a:t>полносвязных</a:t>
            </a:r>
            <a:r>
              <a:rPr lang="ru-RU" dirty="0">
                <a:latin typeface="+mj-lt"/>
              </a:rPr>
              <a:t> слоя</a:t>
            </a:r>
          </a:p>
          <a:p>
            <a:r>
              <a:rPr lang="ru-RU" dirty="0">
                <a:latin typeface="+mj-lt"/>
              </a:rPr>
              <a:t>Количество фильтров: 10</a:t>
            </a:r>
          </a:p>
          <a:p>
            <a:r>
              <a:rPr lang="ru-RU" dirty="0">
                <a:latin typeface="+mj-lt"/>
              </a:rPr>
              <a:t>Достигнутая точность: 98.7%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027A21-7FAF-499D-9688-57EB2DF20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51" y="1821764"/>
            <a:ext cx="4014562" cy="43378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64630D-318F-4A5D-956C-834983BF4611}"/>
              </a:ext>
            </a:extLst>
          </p:cNvPr>
          <p:cNvSpPr txBox="1"/>
          <p:nvPr/>
        </p:nvSpPr>
        <p:spPr>
          <a:xfrm>
            <a:off x="2655832" y="1198323"/>
            <a:ext cx="460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Архитектура </a:t>
            </a:r>
            <a:r>
              <a:rPr lang="ru-RU" dirty="0" err="1"/>
              <a:t>сверточной</a:t>
            </a:r>
            <a:r>
              <a:rPr lang="ru-RU" dirty="0"/>
              <a:t> нейронной сети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2231EE9-0378-406E-85A0-A8BA669B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1985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8C7E5-A8F8-4E2E-82C7-70AF6C9F3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2926" y="234822"/>
            <a:ext cx="5655501" cy="811535"/>
          </a:xfrm>
        </p:spPr>
        <p:txBody>
          <a:bodyPr>
            <a:noAutofit/>
          </a:bodyPr>
          <a:lstStyle/>
          <a:p>
            <a:r>
              <a:rPr lang="en-US" sz="2800" b="1" dirty="0"/>
              <a:t>SHAP </a:t>
            </a:r>
            <a:r>
              <a:rPr lang="ru-RU" sz="2800" b="1" dirty="0"/>
              <a:t>для задачи классификации </a:t>
            </a:r>
            <a:r>
              <a:rPr lang="en-US" sz="2800" b="1" dirty="0"/>
              <a:t>MNIST</a:t>
            </a:r>
            <a:endParaRPr lang="ru-RU" sz="28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2CA649D-ED4E-426F-B1FB-AA333310E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60526" r="71952" b="22034"/>
          <a:stretch/>
        </p:blipFill>
        <p:spPr>
          <a:xfrm>
            <a:off x="3723758" y="1577129"/>
            <a:ext cx="4633835" cy="19250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AA1649-7ED3-4448-A586-A00759F12B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887"/>
          <a:stretch/>
        </p:blipFill>
        <p:spPr>
          <a:xfrm>
            <a:off x="0" y="4108654"/>
            <a:ext cx="12192000" cy="20964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5F4ADD-8879-414C-8E20-63D58DC41FB6}"/>
              </a:ext>
            </a:extLst>
          </p:cNvPr>
          <p:cNvSpPr txBox="1"/>
          <p:nvPr/>
        </p:nvSpPr>
        <p:spPr>
          <a:xfrm>
            <a:off x="3723758" y="1222481"/>
            <a:ext cx="5000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Визуализация значений Шепли для классов: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C4FD3-DC0A-480E-AC45-0860092264BC}"/>
              </a:ext>
            </a:extLst>
          </p:cNvPr>
          <p:cNvSpPr txBox="1"/>
          <p:nvPr/>
        </p:nvSpPr>
        <p:spPr>
          <a:xfrm>
            <a:off x="62631" y="3670863"/>
            <a:ext cx="12066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Значения Шепли для каждого класса ( 0 – 9 )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7C651-90FE-477F-A06E-A484845308FF}"/>
              </a:ext>
            </a:extLst>
          </p:cNvPr>
          <p:cNvSpPr txBox="1"/>
          <p:nvPr/>
        </p:nvSpPr>
        <p:spPr>
          <a:xfrm>
            <a:off x="4227534" y="3112718"/>
            <a:ext cx="138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0ECDF5-4EEB-41C1-A237-9CBC1A4AAECE}"/>
              </a:ext>
            </a:extLst>
          </p:cNvPr>
          <p:cNvSpPr txBox="1"/>
          <p:nvPr/>
        </p:nvSpPr>
        <p:spPr>
          <a:xfrm>
            <a:off x="6580342" y="3112718"/>
            <a:ext cx="138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Класс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E53AA9-945A-4DA9-8D86-28C3C9414DE4}"/>
              </a:ext>
            </a:extLst>
          </p:cNvPr>
          <p:cNvSpPr txBox="1"/>
          <p:nvPr/>
        </p:nvSpPr>
        <p:spPr>
          <a:xfrm>
            <a:off x="1415441" y="4878888"/>
            <a:ext cx="1059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0	       1	           2                  3                    4                   5                   6                   7                   8                    9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EC89087-0AF0-43DE-BE90-9360D343ED68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6F9C184-53A8-4691-B74B-9788C27AE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14BCBD-3BDD-413A-918D-97825AEF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817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A2474C-C9D0-C8B6-25D7-F46D0570F94B}"/>
              </a:ext>
            </a:extLst>
          </p:cNvPr>
          <p:cNvSpPr txBox="1"/>
          <p:nvPr/>
        </p:nvSpPr>
        <p:spPr>
          <a:xfrm>
            <a:off x="106498" y="-8623"/>
            <a:ext cx="11384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Задача классификации траекторий лабораторных </a:t>
            </a:r>
            <a:br>
              <a:rPr lang="ru-RU" sz="2800" b="1" dirty="0">
                <a:latin typeface="+mj-lt"/>
              </a:rPr>
            </a:br>
            <a:r>
              <a:rPr lang="ru-RU" sz="2800" b="1" dirty="0">
                <a:latin typeface="+mj-lt"/>
              </a:rPr>
              <a:t>животных  в тест-системе «Водный лабиринт Морриса»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0FC54C02-21CC-474F-BDCB-0EC2782CC2F3}"/>
              </a:ext>
            </a:extLst>
          </p:cNvPr>
          <p:cNvCxnSpPr>
            <a:cxnSpLocks/>
          </p:cNvCxnSpPr>
          <p:nvPr/>
        </p:nvCxnSpPr>
        <p:spPr>
          <a:xfrm>
            <a:off x="751562" y="1222481"/>
            <a:ext cx="1079591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6F77E9-A827-4EAE-B186-1DF62CF1C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88" y="58699"/>
            <a:ext cx="1163782" cy="1163782"/>
          </a:xfrm>
          <a:prstGeom prst="rect">
            <a:avLst/>
          </a:prstGeom>
        </p:spPr>
      </p:pic>
      <p:pic>
        <p:nvPicPr>
          <p:cNvPr id="50" name="Picture 1">
            <a:extLst>
              <a:ext uri="{FF2B5EF4-FFF2-40B4-BE49-F238E27FC236}">
                <a16:creationId xmlns:a16="http://schemas.microsoft.com/office/drawing/2014/main" id="{520C1B39-2BC7-4808-BFAF-A4FDE820F7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53" y="1786171"/>
            <a:ext cx="5675867" cy="3849348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AB18953-A095-4D4E-8143-8AA6FE6C7731}"/>
              </a:ext>
            </a:extLst>
          </p:cNvPr>
          <p:cNvSpPr txBox="1"/>
          <p:nvPr/>
        </p:nvSpPr>
        <p:spPr>
          <a:xfrm>
            <a:off x="1421237" y="1324744"/>
            <a:ext cx="3951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Стратегии поиска платформы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EB8208-6ED6-4BD0-944B-34B9915E2C87}"/>
              </a:ext>
            </a:extLst>
          </p:cNvPr>
          <p:cNvSpPr txBox="1"/>
          <p:nvPr/>
        </p:nvSpPr>
        <p:spPr>
          <a:xfrm>
            <a:off x="6322423" y="1786171"/>
            <a:ext cx="52250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ea typeface="Calibri" panose="020F0502020204030204" pitchFamily="34" charset="0"/>
              </a:rPr>
              <a:t>Данные для обучения </a:t>
            </a:r>
            <a:r>
              <a:rPr lang="ru-RU" sz="2000" dirty="0">
                <a:effectLst/>
                <a:latin typeface="+mj-lt"/>
                <a:ea typeface="Calibri" panose="020F0502020204030204" pitchFamily="34" charset="0"/>
              </a:rPr>
              <a:t>модели классификации траекторий мелких лабораторных животных были предоставлены ЛРБ ОИЯИ.</a:t>
            </a:r>
            <a:br>
              <a:rPr lang="ru-RU" sz="2000" dirty="0">
                <a:latin typeface="+mj-lt"/>
                <a:ea typeface="Calibri" panose="020F0502020204030204" pitchFamily="34" charset="0"/>
              </a:rPr>
            </a:br>
            <a:endParaRPr lang="ru-RU" sz="2000" dirty="0">
              <a:latin typeface="+mj-lt"/>
              <a:ea typeface="Calibri" panose="020F0502020204030204" pitchFamily="34" charset="0"/>
            </a:endParaRPr>
          </a:p>
          <a:p>
            <a:r>
              <a:rPr lang="ru-RU" sz="2000" dirty="0">
                <a:latin typeface="+mj-lt"/>
                <a:ea typeface="Calibri" panose="020F0502020204030204" pitchFamily="34" charset="0"/>
              </a:rPr>
              <a:t>Количество изображений множества для обучения: 83</a:t>
            </a:r>
          </a:p>
          <a:p>
            <a:r>
              <a:rPr lang="ru-RU" sz="2000" dirty="0">
                <a:latin typeface="+mj-lt"/>
                <a:ea typeface="Calibri" panose="020F0502020204030204" pitchFamily="34" charset="0"/>
              </a:rPr>
              <a:t>Количество изображений множества для тестирования: 9</a:t>
            </a:r>
          </a:p>
          <a:p>
            <a:endParaRPr lang="ru-RU" sz="2000" dirty="0">
              <a:latin typeface="+mj-lt"/>
              <a:ea typeface="Calibri" panose="020F0502020204030204" pitchFamily="34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9A9B9CA-FA7C-45DA-BCAF-615EAB3C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57E9A-1E46-451E-A99F-F7CC19522C3B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965522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3503</TotalTime>
  <Words>816</Words>
  <Application>Microsoft Office PowerPoint</Application>
  <PresentationFormat>Широкоэкранный</PresentationFormat>
  <Paragraphs>124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Roboto</vt:lpstr>
      <vt:lpstr>Times New Roman</vt:lpstr>
      <vt:lpstr>Тема Office</vt:lpstr>
      <vt:lpstr>Федеральное государственное бюджетное образовательное учреждение высшего образования «Тверской государственный университет»</vt:lpstr>
      <vt:lpstr>Презентация PowerPoint</vt:lpstr>
      <vt:lpstr>Цель и задачи исследования</vt:lpstr>
      <vt:lpstr>Объяснимый искусственный интеллект</vt:lpstr>
      <vt:lpstr>Инструменты объяснимого ИИ </vt:lpstr>
      <vt:lpstr>Задача классификации рукописных цифр MNIST</vt:lpstr>
      <vt:lpstr>Задача классификации рукописных цифр MNIST</vt:lpstr>
      <vt:lpstr>SHAP для задачи классификации MNIST</vt:lpstr>
      <vt:lpstr>Презентация PowerPoint</vt:lpstr>
      <vt:lpstr>Модель классификации траекторий лабораторных животных</vt:lpstr>
      <vt:lpstr>Модель классификации траекторий лабораторных животных</vt:lpstr>
      <vt:lpstr>Модель классификации траекторий лабораторных животных</vt:lpstr>
      <vt:lpstr>Модель классификации траекторий лабораторных животных</vt:lpstr>
      <vt:lpstr>SHAP для задачи классификации траекторий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 ширмер</dc:creator>
  <cp:lastModifiedBy>алекс ширмер</cp:lastModifiedBy>
  <cp:revision>131</cp:revision>
  <dcterms:created xsi:type="dcterms:W3CDTF">2025-04-23T17:32:10Z</dcterms:created>
  <dcterms:modified xsi:type="dcterms:W3CDTF">2025-06-26T23:19:57Z</dcterms:modified>
</cp:coreProperties>
</file>